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CA77D03-E780-49A1-AD0D-3720DC5280C2}" type="datetimeFigureOut">
              <a:rPr lang="ru-RU" smtClean="0"/>
              <a:t>01.12.2016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8BE86F-DE4B-41A1-9B6C-46AF18DAF1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572560" cy="5929354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B050"/>
                </a:solidFill>
              </a:rPr>
              <a:t>- </a:t>
            </a:r>
            <a:r>
              <a:rPr lang="ru-RU" sz="2800" b="1" dirty="0" err="1" smtClean="0">
                <a:solidFill>
                  <a:srgbClr val="00B050"/>
                </a:solidFill>
              </a:rPr>
              <a:t>Який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зворот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називається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фразеологічним</a:t>
            </a:r>
            <a:r>
              <a:rPr lang="ru-RU" sz="2800" b="1" dirty="0" smtClean="0">
                <a:solidFill>
                  <a:srgbClr val="00B050"/>
                </a:solidFill>
              </a:rPr>
              <a:t>?</a:t>
            </a:r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- </a:t>
            </a:r>
            <a:r>
              <a:rPr lang="ru-RU" sz="2800" b="1" dirty="0" err="1" smtClean="0">
                <a:solidFill>
                  <a:srgbClr val="00B050"/>
                </a:solidFill>
              </a:rPr>
              <a:t>Які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ще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звороти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ви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вивчали</a:t>
            </a:r>
            <a:r>
              <a:rPr lang="ru-RU" sz="2800" b="1" dirty="0" smtClean="0">
                <a:solidFill>
                  <a:srgbClr val="00B050"/>
                </a:solidFill>
              </a:rPr>
              <a:t>?</a:t>
            </a:r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- </a:t>
            </a:r>
            <a:r>
              <a:rPr lang="ru-RU" sz="2800" b="1" dirty="0" err="1" smtClean="0">
                <a:solidFill>
                  <a:srgbClr val="00B050"/>
                </a:solidFill>
              </a:rPr>
              <a:t>Що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називається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дієприкметниковим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зворотом</a:t>
            </a:r>
            <a:r>
              <a:rPr lang="ru-RU" sz="2800" b="1" dirty="0" smtClean="0">
                <a:solidFill>
                  <a:srgbClr val="00B050"/>
                </a:solidFill>
              </a:rPr>
              <a:t>?</a:t>
            </a:r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- </a:t>
            </a:r>
            <a:r>
              <a:rPr lang="ru-RU" sz="2800" b="1" dirty="0" err="1" smtClean="0">
                <a:solidFill>
                  <a:srgbClr val="00B050"/>
                </a:solidFill>
              </a:rPr>
              <a:t>Який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зворот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називається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дієприслівниковим</a:t>
            </a:r>
            <a:r>
              <a:rPr lang="ru-RU" sz="2800" b="1" dirty="0" smtClean="0">
                <a:solidFill>
                  <a:srgbClr val="00B050"/>
                </a:solidFill>
              </a:rPr>
              <a:t>?</a:t>
            </a:r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- Яку </a:t>
            </a:r>
            <a:r>
              <a:rPr lang="ru-RU" sz="2800" b="1" dirty="0" err="1" smtClean="0">
                <a:solidFill>
                  <a:srgbClr val="00B050"/>
                </a:solidFill>
              </a:rPr>
              <a:t>синтаксичну</a:t>
            </a:r>
            <a:r>
              <a:rPr lang="ru-RU" sz="2800" b="1" dirty="0" smtClean="0">
                <a:solidFill>
                  <a:srgbClr val="00B050"/>
                </a:solidFill>
              </a:rPr>
              <a:t> роль </a:t>
            </a:r>
            <a:r>
              <a:rPr lang="ru-RU" sz="2800" b="1" dirty="0" err="1" smtClean="0">
                <a:solidFill>
                  <a:srgbClr val="00B050"/>
                </a:solidFill>
              </a:rPr>
              <a:t>виконує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дієприкметниковий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зворот</a:t>
            </a:r>
            <a:r>
              <a:rPr lang="ru-RU" sz="2800" b="1" dirty="0" smtClean="0">
                <a:solidFill>
                  <a:srgbClr val="00B050"/>
                </a:solidFill>
              </a:rPr>
              <a:t>?</a:t>
            </a:r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- </a:t>
            </a:r>
            <a:r>
              <a:rPr lang="ru-RU" sz="2800" b="1" dirty="0">
                <a:solidFill>
                  <a:srgbClr val="00B050"/>
                </a:solidFill>
              </a:rPr>
              <a:t>Яку </a:t>
            </a:r>
            <a:r>
              <a:rPr lang="ru-RU" sz="2800" b="1" dirty="0" err="1">
                <a:solidFill>
                  <a:srgbClr val="00B050"/>
                </a:solidFill>
              </a:rPr>
              <a:t>синтаксичну</a:t>
            </a:r>
            <a:r>
              <a:rPr lang="ru-RU" sz="2800" b="1" dirty="0">
                <a:solidFill>
                  <a:srgbClr val="00B050"/>
                </a:solidFill>
              </a:rPr>
              <a:t> роль </a:t>
            </a:r>
            <a:r>
              <a:rPr lang="ru-RU" sz="2800" b="1" dirty="0" err="1">
                <a:solidFill>
                  <a:srgbClr val="00B050"/>
                </a:solidFill>
              </a:rPr>
              <a:t>виконує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дієприслівниковий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зворот</a:t>
            </a:r>
            <a:r>
              <a:rPr lang="ru-RU" sz="2800" b="1" dirty="0">
                <a:solidFill>
                  <a:srgbClr val="00B050"/>
                </a:solidFill>
              </a:rPr>
              <a:t>?</a:t>
            </a:r>
          </a:p>
          <a:p>
            <a:pPr algn="just"/>
            <a:r>
              <a:rPr lang="ru-RU" sz="2800" b="1" dirty="0">
                <a:solidFill>
                  <a:srgbClr val="00B050"/>
                </a:solidFill>
              </a:rPr>
              <a:t>-  </a:t>
            </a:r>
            <a:r>
              <a:rPr lang="ru-RU" sz="2800" b="1" dirty="0" err="1">
                <a:solidFill>
                  <a:srgbClr val="00B050"/>
                </a:solidFill>
              </a:rPr>
              <a:t>Які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є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порівняльні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err="1">
                <a:solidFill>
                  <a:srgbClr val="00B050"/>
                </a:solidFill>
              </a:rPr>
              <a:t>сполучники</a:t>
            </a:r>
            <a:r>
              <a:rPr lang="ru-RU" sz="2800" b="1" dirty="0">
                <a:solidFill>
                  <a:srgbClr val="00B050"/>
                </a:solidFill>
              </a:rPr>
              <a:t>.</a:t>
            </a:r>
          </a:p>
          <a:p>
            <a:r>
              <a:rPr lang="ru-RU" sz="2800" b="1" dirty="0">
                <a:solidFill>
                  <a:srgbClr val="00B05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626121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		</a:t>
            </a:r>
          </a:p>
          <a:p>
            <a:pPr algn="just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Тема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	</a:t>
            </a:r>
            <a:r>
              <a:rPr lang="ru-RU" b="1" dirty="0" err="1" smtClean="0">
                <a:solidFill>
                  <a:srgbClr val="002060"/>
                </a:solidFill>
              </a:rPr>
              <a:t>Порівняльний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зворот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r>
              <a:rPr lang="ru-RU" b="1" dirty="0" err="1">
                <a:solidFill>
                  <a:srgbClr val="002060"/>
                </a:solidFill>
              </a:rPr>
              <a:t>Виділення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порівняльних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зворотів</a:t>
            </a:r>
            <a:r>
              <a:rPr lang="ru-RU" b="1" dirty="0">
                <a:solidFill>
                  <a:srgbClr val="002060"/>
                </a:solidFill>
              </a:rPr>
              <a:t> комами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 numCol="2">
            <a:normAutofit lnSpcReduction="10000"/>
          </a:bodyPr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Проблемне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</a:rPr>
              <a:t>завдання</a:t>
            </a:r>
            <a:r>
              <a:rPr lang="ru-RU" sz="2000" dirty="0"/>
              <a:t>: </a:t>
            </a:r>
            <a:endParaRPr lang="en-US" sz="2000" dirty="0" smtClean="0"/>
          </a:p>
          <a:p>
            <a:pPr algn="just">
              <a:buNone/>
            </a:pPr>
            <a:r>
              <a:rPr lang="en-US" sz="2000" i="1" dirty="0"/>
              <a:t> </a:t>
            </a:r>
            <a:r>
              <a:rPr lang="en-US" sz="2000" i="1" dirty="0" smtClean="0"/>
              <a:t>    </a:t>
            </a:r>
            <a:r>
              <a:rPr lang="ru-RU" sz="2000" i="1" dirty="0" err="1" smtClean="0">
                <a:solidFill>
                  <a:srgbClr val="7030A0"/>
                </a:solidFill>
              </a:rPr>
              <a:t>зіставте</a:t>
            </a:r>
            <a:r>
              <a:rPr lang="ru-RU" sz="2000" i="1" dirty="0" smtClean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речення</a:t>
            </a:r>
            <a:r>
              <a:rPr lang="ru-RU" sz="2000" i="1" dirty="0">
                <a:solidFill>
                  <a:srgbClr val="7030A0"/>
                </a:solidFill>
              </a:rPr>
              <a:t>, </a:t>
            </a:r>
            <a:r>
              <a:rPr lang="ru-RU" sz="2000" i="1" dirty="0" err="1">
                <a:solidFill>
                  <a:srgbClr val="7030A0"/>
                </a:solidFill>
              </a:rPr>
              <a:t>записані</a:t>
            </a:r>
            <a:r>
              <a:rPr lang="ru-RU" sz="2000" i="1" dirty="0">
                <a:solidFill>
                  <a:srgbClr val="7030A0"/>
                </a:solidFill>
              </a:rPr>
              <a:t> справа </a:t>
            </a:r>
            <a:r>
              <a:rPr lang="ru-RU" sz="2000" i="1" dirty="0" err="1">
                <a:solidFill>
                  <a:srgbClr val="7030A0"/>
                </a:solidFill>
              </a:rPr>
              <a:t>і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зліва</a:t>
            </a:r>
            <a:r>
              <a:rPr lang="ru-RU" sz="2000" i="1" dirty="0">
                <a:solidFill>
                  <a:srgbClr val="7030A0"/>
                </a:solidFill>
              </a:rPr>
              <a:t>. </a:t>
            </a:r>
            <a:r>
              <a:rPr lang="ru-RU" sz="2000" i="1" dirty="0" err="1">
                <a:solidFill>
                  <a:srgbClr val="7030A0"/>
                </a:solidFill>
              </a:rPr>
              <a:t>Визначте</a:t>
            </a:r>
            <a:r>
              <a:rPr lang="ru-RU" sz="2000" i="1" dirty="0">
                <a:solidFill>
                  <a:srgbClr val="7030A0"/>
                </a:solidFill>
              </a:rPr>
              <a:t>, </a:t>
            </a:r>
            <a:r>
              <a:rPr lang="ru-RU" sz="2000" i="1" dirty="0" err="1">
                <a:solidFill>
                  <a:srgbClr val="7030A0"/>
                </a:solidFill>
              </a:rPr>
              <a:t>які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з</a:t>
            </a:r>
            <a:r>
              <a:rPr lang="ru-RU" sz="2000" i="1" dirty="0">
                <a:solidFill>
                  <a:srgbClr val="7030A0"/>
                </a:solidFill>
              </a:rPr>
              <a:t> них </a:t>
            </a:r>
            <a:r>
              <a:rPr lang="ru-RU" sz="2000" i="1" dirty="0" err="1">
                <a:solidFill>
                  <a:srgbClr val="7030A0"/>
                </a:solidFill>
              </a:rPr>
              <a:t>характеризуються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більшою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образнісю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і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виразністю</a:t>
            </a:r>
            <a:r>
              <a:rPr lang="ru-RU" sz="2000" i="1" dirty="0">
                <a:solidFill>
                  <a:srgbClr val="7030A0"/>
                </a:solidFill>
              </a:rPr>
              <a:t>. </a:t>
            </a:r>
            <a:r>
              <a:rPr lang="ru-RU" sz="2000" i="1" dirty="0" err="1">
                <a:solidFill>
                  <a:srgbClr val="7030A0"/>
                </a:solidFill>
              </a:rPr>
              <a:t>Завдяки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чому</a:t>
            </a:r>
            <a:r>
              <a:rPr lang="ru-RU" sz="2000" i="1" dirty="0">
                <a:solidFill>
                  <a:srgbClr val="7030A0"/>
                </a:solidFill>
              </a:rPr>
              <a:t>, на вашу думку, </a:t>
            </a:r>
            <a:r>
              <a:rPr lang="ru-RU" sz="2000" i="1" dirty="0" err="1">
                <a:solidFill>
                  <a:srgbClr val="7030A0"/>
                </a:solidFill>
              </a:rPr>
              <a:t>це</a:t>
            </a:r>
            <a:r>
              <a:rPr lang="ru-RU" sz="2000" i="1" dirty="0">
                <a:solidFill>
                  <a:srgbClr val="7030A0"/>
                </a:solidFill>
              </a:rPr>
              <a:t> </a:t>
            </a:r>
            <a:r>
              <a:rPr lang="ru-RU" sz="2000" i="1" dirty="0" err="1">
                <a:solidFill>
                  <a:srgbClr val="7030A0"/>
                </a:solidFill>
              </a:rPr>
              <a:t>досягається</a:t>
            </a:r>
            <a:r>
              <a:rPr lang="ru-RU" sz="2000" dirty="0">
                <a:solidFill>
                  <a:srgbClr val="7030A0"/>
                </a:solidFill>
              </a:rPr>
              <a:t>? </a:t>
            </a:r>
            <a:endParaRPr lang="ru-RU" sz="2000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endParaRPr lang="uk-UA" sz="2000" dirty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	1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  <a:r>
              <a:rPr lang="ru-RU" sz="2000" b="1" dirty="0" err="1">
                <a:solidFill>
                  <a:srgbClr val="002060"/>
                </a:solidFill>
              </a:rPr>
              <a:t>Вечір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чеше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розпущені</a:t>
            </a:r>
            <a:r>
              <a:rPr lang="ru-RU" sz="2000" b="1" dirty="0">
                <a:solidFill>
                  <a:srgbClr val="002060"/>
                </a:solidFill>
              </a:rPr>
              <a:t> коси в золотому, як сон, ручаї.2. А </a:t>
            </a:r>
            <a:r>
              <a:rPr lang="ru-RU" sz="2000" b="1" dirty="0" err="1">
                <a:solidFill>
                  <a:srgbClr val="002060"/>
                </a:solidFill>
              </a:rPr>
              <a:t>проміння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довге</a:t>
            </a:r>
            <a:r>
              <a:rPr lang="ru-RU" sz="2000" b="1" dirty="0">
                <a:solidFill>
                  <a:srgbClr val="002060"/>
                </a:solidFill>
              </a:rPr>
              <a:t>, як </a:t>
            </a:r>
            <a:r>
              <a:rPr lang="ru-RU" sz="2000" b="1" dirty="0" err="1">
                <a:solidFill>
                  <a:srgbClr val="002060"/>
                </a:solidFill>
              </a:rPr>
              <a:t>мітли</a:t>
            </a:r>
            <a:r>
              <a:rPr lang="ru-RU" sz="2000" b="1" dirty="0">
                <a:solidFill>
                  <a:srgbClr val="002060"/>
                </a:solidFill>
              </a:rPr>
              <a:t>, обмете </a:t>
            </a:r>
            <a:r>
              <a:rPr lang="ru-RU" sz="2000" b="1" dirty="0" err="1">
                <a:solidFill>
                  <a:srgbClr val="002060"/>
                </a:solidFill>
              </a:rPr>
              <a:t>сизо-хмарну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даль.</a:t>
            </a:r>
          </a:p>
          <a:p>
            <a:endParaRPr lang="uk-UA" sz="2000" b="1" dirty="0">
              <a:solidFill>
                <a:srgbClr val="002060"/>
              </a:solidFill>
            </a:endParaRPr>
          </a:p>
          <a:p>
            <a:endParaRPr lang="uk-UA" sz="2000" b="1" dirty="0" smtClean="0">
              <a:solidFill>
                <a:srgbClr val="002060"/>
              </a:solidFill>
            </a:endParaRPr>
          </a:p>
          <a:p>
            <a:endParaRPr lang="uk-UA" sz="2000" b="1" dirty="0">
              <a:solidFill>
                <a:srgbClr val="002060"/>
              </a:solidFill>
            </a:endParaRPr>
          </a:p>
          <a:p>
            <a:endParaRPr lang="uk-UA" sz="2000" b="1" dirty="0" smtClean="0">
              <a:solidFill>
                <a:srgbClr val="002060"/>
              </a:solidFill>
            </a:endParaRPr>
          </a:p>
          <a:p>
            <a:endParaRPr lang="uk-UA" sz="2000" b="1" dirty="0">
              <a:solidFill>
                <a:srgbClr val="002060"/>
              </a:solidFill>
            </a:endParaRPr>
          </a:p>
          <a:p>
            <a:endParaRPr lang="uk-UA" sz="2000" b="1" dirty="0" smtClean="0">
              <a:solidFill>
                <a:srgbClr val="002060"/>
              </a:solidFill>
            </a:endParaRPr>
          </a:p>
          <a:p>
            <a:endParaRPr lang="uk-UA" sz="2000" b="1" dirty="0">
              <a:solidFill>
                <a:srgbClr val="002060"/>
              </a:solidFill>
            </a:endParaRPr>
          </a:p>
          <a:p>
            <a:endParaRPr lang="uk-UA" sz="2000" b="1" dirty="0" smtClean="0">
              <a:solidFill>
                <a:srgbClr val="002060"/>
              </a:solidFill>
            </a:endParaRPr>
          </a:p>
          <a:p>
            <a:endParaRPr lang="uk-UA" sz="2000" b="1" dirty="0">
              <a:solidFill>
                <a:srgbClr val="002060"/>
              </a:solidFill>
            </a:endParaRPr>
          </a:p>
          <a:p>
            <a:endParaRPr lang="uk-UA" sz="1800" b="1" dirty="0" smtClean="0">
              <a:solidFill>
                <a:srgbClr val="002060"/>
              </a:solidFill>
            </a:endParaRPr>
          </a:p>
          <a:p>
            <a:endParaRPr lang="uk-UA" sz="1800" b="1" dirty="0">
              <a:solidFill>
                <a:srgbClr val="002060"/>
              </a:solidFill>
            </a:endParaRPr>
          </a:p>
          <a:p>
            <a:endParaRPr lang="uk-UA" sz="1800" b="1" dirty="0" smtClean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</a:rPr>
              <a:t>1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  <a:r>
              <a:rPr lang="ru-RU" sz="2000" b="1" dirty="0" err="1">
                <a:solidFill>
                  <a:srgbClr val="002060"/>
                </a:solidFill>
              </a:rPr>
              <a:t>Вечір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чеше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розпущені</a:t>
            </a:r>
            <a:r>
              <a:rPr lang="ru-RU" sz="2000" b="1" dirty="0">
                <a:solidFill>
                  <a:srgbClr val="002060"/>
                </a:solidFill>
              </a:rPr>
              <a:t> коси в золотому </a:t>
            </a:r>
            <a:r>
              <a:rPr lang="ru-RU" sz="2000" b="1" dirty="0" err="1">
                <a:solidFill>
                  <a:srgbClr val="002060"/>
                </a:solidFill>
              </a:rPr>
              <a:t>ручаї</a:t>
            </a:r>
            <a:r>
              <a:rPr lang="ru-RU" sz="2000" b="1" dirty="0">
                <a:solidFill>
                  <a:srgbClr val="002060"/>
                </a:solidFill>
              </a:rPr>
              <a:t>. 2. А </a:t>
            </a:r>
            <a:r>
              <a:rPr lang="ru-RU" sz="2000" b="1" dirty="0" err="1">
                <a:solidFill>
                  <a:srgbClr val="002060"/>
                </a:solidFill>
              </a:rPr>
              <a:t>проміння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довге</a:t>
            </a:r>
            <a:r>
              <a:rPr lang="ru-RU" sz="2000" b="1" dirty="0">
                <a:solidFill>
                  <a:srgbClr val="002060"/>
                </a:solidFill>
              </a:rPr>
              <a:t> обмете </a:t>
            </a:r>
            <a:r>
              <a:rPr lang="ru-RU" sz="2000" b="1" dirty="0" err="1">
                <a:solidFill>
                  <a:srgbClr val="002060"/>
                </a:solidFill>
              </a:rPr>
              <a:t>сизо-хмарну</a:t>
            </a:r>
            <a:r>
              <a:rPr lang="ru-RU" sz="2000" b="1" dirty="0">
                <a:solidFill>
                  <a:srgbClr val="002060"/>
                </a:solidFill>
              </a:rPr>
              <a:t> даль</a:t>
            </a:r>
          </a:p>
          <a:p>
            <a:pPr algn="just">
              <a:buNone/>
            </a:pPr>
            <a:r>
              <a:rPr lang="ru-RU" sz="1800" b="1" dirty="0">
                <a:solidFill>
                  <a:srgbClr val="00206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uk-UA" b="1" i="1" dirty="0" smtClean="0"/>
              <a:t>	</a:t>
            </a:r>
            <a:r>
              <a:rPr lang="uk-UA" sz="2000" b="1" i="1" dirty="0" smtClean="0">
                <a:solidFill>
                  <a:srgbClr val="002060"/>
                </a:solidFill>
              </a:rPr>
              <a:t>Пунктуаційний </a:t>
            </a:r>
            <a:r>
              <a:rPr lang="uk-UA" sz="2000" b="1" i="1" dirty="0">
                <a:solidFill>
                  <a:srgbClr val="002060"/>
                </a:solidFill>
              </a:rPr>
              <a:t>практикум</a:t>
            </a:r>
            <a:r>
              <a:rPr lang="uk-UA" sz="2000" dirty="0">
                <a:solidFill>
                  <a:srgbClr val="002060"/>
                </a:solidFill>
              </a:rPr>
              <a:t> </a:t>
            </a:r>
            <a:r>
              <a:rPr lang="uk-UA" sz="2000" i="1" dirty="0" smtClean="0">
                <a:solidFill>
                  <a:srgbClr val="002060"/>
                </a:solidFill>
              </a:rPr>
              <a:t>Спишіть</a:t>
            </a:r>
            <a:r>
              <a:rPr lang="uk-UA" sz="2000" i="1" dirty="0">
                <a:solidFill>
                  <a:srgbClr val="002060"/>
                </a:solidFill>
              </a:rPr>
              <a:t>, розставляючи, де потрібно, розділові знаки. Укажіть порівняльні звороти. Визначте їхню синтаксичну роль.</a:t>
            </a:r>
            <a:endParaRPr lang="ru-RU" sz="2000" dirty="0">
              <a:solidFill>
                <a:srgbClr val="002060"/>
              </a:solidFill>
            </a:endParaRPr>
          </a:p>
          <a:p>
            <a:pPr lvl="0" algn="just">
              <a:buNone/>
            </a:pPr>
            <a:r>
              <a:rPr lang="uk-UA" sz="2800" dirty="0" smtClean="0"/>
              <a:t>	</a:t>
            </a:r>
            <a:r>
              <a:rPr lang="uk-UA" sz="2800" dirty="0" smtClean="0">
                <a:solidFill>
                  <a:srgbClr val="7030A0"/>
                </a:solidFill>
              </a:rPr>
              <a:t>Хлопець </a:t>
            </a:r>
            <a:r>
              <a:rPr lang="uk-UA" sz="2800" dirty="0">
                <a:solidFill>
                  <a:srgbClr val="7030A0"/>
                </a:solidFill>
              </a:rPr>
              <a:t>летів як стріла. Хмари піднялися вище мов пасма диму. Ліс гомонить мов живий. Сонечко грало рожевим промінням по рівній як скло пелені Дніпра. Весело глянули хмарки в блакитне море як у люстро. Молодість як дивовижний  рубін мусить горіти на серці. Дуб стоїть як воїн. Над нами день встає як стяг зорі багряний.</a:t>
            </a:r>
            <a:endParaRPr lang="ru-RU" sz="2800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 lvl="0" algn="just">
              <a:buNone/>
            </a:pPr>
            <a:r>
              <a:rPr lang="uk-UA" b="1" i="1" dirty="0" smtClean="0"/>
              <a:t>	</a:t>
            </a:r>
            <a:r>
              <a:rPr lang="uk-UA" sz="2600" b="1" i="1" dirty="0" smtClean="0">
                <a:solidFill>
                  <a:srgbClr val="002060"/>
                </a:solidFill>
              </a:rPr>
              <a:t>Робота </a:t>
            </a:r>
            <a:r>
              <a:rPr lang="uk-UA" sz="2600" b="1" i="1" dirty="0">
                <a:solidFill>
                  <a:srgbClr val="002060"/>
                </a:solidFill>
              </a:rPr>
              <a:t>в групах</a:t>
            </a:r>
            <a:r>
              <a:rPr lang="uk-UA" sz="2600" dirty="0">
                <a:solidFill>
                  <a:srgbClr val="002060"/>
                </a:solidFill>
              </a:rPr>
              <a:t> </a:t>
            </a:r>
            <a:r>
              <a:rPr lang="uk-UA" sz="2600" i="1" dirty="0" smtClean="0">
                <a:solidFill>
                  <a:srgbClr val="7030A0"/>
                </a:solidFill>
              </a:rPr>
              <a:t>Спишіть </a:t>
            </a:r>
            <a:r>
              <a:rPr lang="uk-UA" sz="2600" i="1" dirty="0">
                <a:solidFill>
                  <a:srgbClr val="7030A0"/>
                </a:solidFill>
              </a:rPr>
              <a:t>речення, вставляючи, де треба, пропущені розділові знаки. </a:t>
            </a:r>
            <a:r>
              <a:rPr lang="uk-UA" sz="2600" i="1" dirty="0" smtClean="0">
                <a:solidFill>
                  <a:srgbClr val="7030A0"/>
                </a:solidFill>
              </a:rPr>
              <a:t>Поясніть </a:t>
            </a:r>
            <a:r>
              <a:rPr lang="uk-UA" sz="2600" i="1" dirty="0">
                <a:solidFill>
                  <a:srgbClr val="7030A0"/>
                </a:solidFill>
              </a:rPr>
              <a:t>уживання коми при порівняльних зворотах-обставинах</a:t>
            </a:r>
            <a:r>
              <a:rPr lang="uk-UA" i="1" dirty="0"/>
              <a:t>.</a:t>
            </a:r>
            <a:endParaRPr lang="ru-RU" dirty="0"/>
          </a:p>
          <a:p>
            <a:pPr algn="just">
              <a:buNone/>
            </a:pPr>
            <a:r>
              <a:rPr lang="uk-UA" b="1" i="1" dirty="0">
                <a:solidFill>
                  <a:srgbClr val="002060"/>
                </a:solidFill>
              </a:rPr>
              <a:t>1 група: 1-3 речення; 2 група: 4-7 речення</a:t>
            </a:r>
            <a:endParaRPr lang="ru-RU" b="1" i="1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</a:rPr>
              <a:t>	1</a:t>
            </a:r>
            <a:r>
              <a:rPr lang="uk-UA" dirty="0">
                <a:solidFill>
                  <a:srgbClr val="002060"/>
                </a:solidFill>
              </a:rPr>
              <a:t>. Ой річенько, голубонько! Як хвилечки твої пробігли дні </a:t>
            </a:r>
            <a:r>
              <a:rPr lang="uk-UA" dirty="0" err="1">
                <a:solidFill>
                  <a:srgbClr val="002060"/>
                </a:solidFill>
              </a:rPr>
              <a:t>щасливії</a:t>
            </a:r>
            <a:r>
              <a:rPr lang="uk-UA" dirty="0">
                <a:solidFill>
                  <a:srgbClr val="002060"/>
                </a:solidFill>
              </a:rPr>
              <a:t> і радощі мої! 2. Ставок блищить на сонці неначе дзеркало вправлене в срібні рами. 3. Свіжий перший сніг укрив гори й долини ніби тонким дорогим полотном. 4. Посипався як з решета наглий краплистий дощ. 5. Блискавки подібно рибі грали гасаючи в озерах 6. Я зойкнув мов підрізаний. 7. Гарна дівчина немов у лузі калина.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55468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b="1" i="1" dirty="0" smtClean="0"/>
              <a:t>	       </a:t>
            </a:r>
            <a:r>
              <a:rPr lang="uk-UA" sz="2400" b="1" i="1" dirty="0" smtClean="0">
                <a:solidFill>
                  <a:srgbClr val="002060"/>
                </a:solidFill>
              </a:rPr>
              <a:t>Самостійна </a:t>
            </a:r>
            <a:r>
              <a:rPr lang="uk-UA" sz="2400" b="1" i="1" dirty="0">
                <a:solidFill>
                  <a:srgbClr val="002060"/>
                </a:solidFill>
              </a:rPr>
              <a:t>робота</a:t>
            </a:r>
            <a:r>
              <a:rPr lang="uk-UA" sz="2400" dirty="0"/>
              <a:t>. </a:t>
            </a:r>
            <a:r>
              <a:rPr lang="uk-UA" sz="2400" i="1" dirty="0">
                <a:solidFill>
                  <a:srgbClr val="7030A0"/>
                </a:solidFill>
              </a:rPr>
              <a:t>Запишіть речення, вставляючи пропущені букви. Підкресліть порівняльні звороти. Прочитайте речення, правильно інтонуючи. Виконайте синтаксичний розбір першого речення. </a:t>
            </a:r>
            <a:endParaRPr lang="ru-RU" sz="2400" dirty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uk-UA" dirty="0" smtClean="0"/>
              <a:t>	</a:t>
            </a:r>
            <a:r>
              <a:rPr lang="uk-UA" dirty="0"/>
              <a:t>	</a:t>
            </a:r>
            <a:r>
              <a:rPr lang="uk-UA" dirty="0">
                <a:solidFill>
                  <a:srgbClr val="002060"/>
                </a:solidFill>
              </a:rPr>
              <a:t>В…</a:t>
            </a:r>
            <a:r>
              <a:rPr lang="uk-UA" dirty="0" err="1">
                <a:solidFill>
                  <a:srgbClr val="002060"/>
                </a:solidFill>
              </a:rPr>
              <a:t>ршечок</a:t>
            </a:r>
            <a:r>
              <a:rPr lang="uk-UA" dirty="0">
                <a:solidFill>
                  <a:srgbClr val="002060"/>
                </a:solidFill>
              </a:rPr>
              <a:t> з ялинки волікся за </a:t>
            </a:r>
            <a:r>
              <a:rPr lang="uk-UA" dirty="0" err="1">
                <a:solidFill>
                  <a:srgbClr val="002060"/>
                </a:solidFill>
              </a:rPr>
              <a:t>бат</a:t>
            </a:r>
            <a:r>
              <a:rPr lang="uk-UA" dirty="0">
                <a:solidFill>
                  <a:srgbClr val="002060"/>
                </a:solidFill>
              </a:rPr>
              <a:t>…ком і лишив на снігу довгу, мов стеж…</a:t>
            </a:r>
            <a:r>
              <a:rPr lang="uk-UA" dirty="0" err="1">
                <a:solidFill>
                  <a:srgbClr val="002060"/>
                </a:solidFill>
              </a:rPr>
              <a:t>чка</a:t>
            </a:r>
            <a:r>
              <a:rPr lang="uk-UA" dirty="0">
                <a:solidFill>
                  <a:srgbClr val="002060"/>
                </a:solidFill>
              </a:rPr>
              <a:t>, смужку. Неначе з тяжкого труда, в пилу с…рочка – аж руда. Неначе вчора, все отак було, привіти й жарти мов </a:t>
            </a:r>
            <a:r>
              <a:rPr lang="uk-UA" dirty="0" err="1">
                <a:solidFill>
                  <a:srgbClr val="002060"/>
                </a:solidFill>
              </a:rPr>
              <a:t>дзв</a:t>
            </a:r>
            <a:r>
              <a:rPr lang="uk-UA" dirty="0">
                <a:solidFill>
                  <a:srgbClr val="002060"/>
                </a:solidFill>
              </a:rPr>
              <a:t>…</a:t>
            </a:r>
            <a:r>
              <a:rPr lang="uk-UA" dirty="0" err="1">
                <a:solidFill>
                  <a:srgbClr val="002060"/>
                </a:solidFill>
              </a:rPr>
              <a:t>ніли</a:t>
            </a:r>
            <a:r>
              <a:rPr lang="uk-UA" dirty="0">
                <a:solidFill>
                  <a:srgbClr val="002060"/>
                </a:solidFill>
              </a:rPr>
              <a:t> вчора, на дворик той весни пливе тепло, і тихий вечір, і </a:t>
            </a:r>
            <a:r>
              <a:rPr lang="uk-UA" dirty="0" err="1">
                <a:solidFill>
                  <a:srgbClr val="002060"/>
                </a:solidFill>
              </a:rPr>
              <a:t>ясін</a:t>
            </a:r>
            <a:r>
              <a:rPr lang="uk-UA" dirty="0">
                <a:solidFill>
                  <a:srgbClr val="002060"/>
                </a:solidFill>
              </a:rPr>
              <a:t>… прозора. Г…</a:t>
            </a:r>
            <a:r>
              <a:rPr lang="uk-UA" dirty="0" err="1">
                <a:solidFill>
                  <a:srgbClr val="002060"/>
                </a:solidFill>
              </a:rPr>
              <a:t>сподиня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ходит</a:t>
            </a:r>
            <a:r>
              <a:rPr lang="uk-UA" dirty="0">
                <a:solidFill>
                  <a:srgbClr val="002060"/>
                </a:solidFill>
              </a:rPr>
              <a:t>… тепер, як паня. Цілу зиму сидів у к…</a:t>
            </a:r>
            <a:r>
              <a:rPr lang="uk-UA" dirty="0" err="1">
                <a:solidFill>
                  <a:srgbClr val="002060"/>
                </a:solidFill>
              </a:rPr>
              <a:t>рній</a:t>
            </a:r>
            <a:r>
              <a:rPr lang="uk-UA" dirty="0">
                <a:solidFill>
                  <a:srgbClr val="002060"/>
                </a:solidFill>
              </a:rPr>
              <a:t> хаті, наче ота </a:t>
            </a:r>
            <a:r>
              <a:rPr lang="uk-UA" dirty="0" err="1">
                <a:solidFill>
                  <a:srgbClr val="002060"/>
                </a:solidFill>
              </a:rPr>
              <a:t>насінинка</a:t>
            </a:r>
            <a:r>
              <a:rPr lang="uk-UA" dirty="0">
                <a:solidFill>
                  <a:srgbClr val="002060"/>
                </a:solidFill>
              </a:rPr>
              <a:t>, наче ота </a:t>
            </a:r>
            <a:r>
              <a:rPr lang="uk-UA" dirty="0" err="1">
                <a:solidFill>
                  <a:srgbClr val="002060"/>
                </a:solidFill>
              </a:rPr>
              <a:t>насінинка</a:t>
            </a:r>
            <a:r>
              <a:rPr lang="uk-UA" dirty="0">
                <a:solidFill>
                  <a:srgbClr val="002060"/>
                </a:solidFill>
              </a:rPr>
              <a:t>, запхнута й зав…</a:t>
            </a:r>
            <a:r>
              <a:rPr lang="uk-UA" dirty="0" err="1">
                <a:solidFill>
                  <a:srgbClr val="002060"/>
                </a:solidFill>
              </a:rPr>
              <a:t>язана</a:t>
            </a:r>
            <a:r>
              <a:rPr lang="uk-UA" dirty="0">
                <a:solidFill>
                  <a:srgbClr val="002060"/>
                </a:solidFill>
              </a:rPr>
              <a:t> у торбинку.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		</a:t>
            </a:r>
          </a:p>
          <a:p>
            <a:pPr algn="just">
              <a:buNone/>
            </a:pPr>
            <a:r>
              <a:rPr lang="uk-UA" b="1" dirty="0" smtClean="0">
                <a:solidFill>
                  <a:srgbClr val="002060"/>
                </a:solidFill>
              </a:rPr>
              <a:t>Домашнє </a:t>
            </a:r>
            <a:r>
              <a:rPr lang="uk-UA" b="1" dirty="0">
                <a:solidFill>
                  <a:srgbClr val="002060"/>
                </a:solidFill>
              </a:rPr>
              <a:t>завдання</a:t>
            </a:r>
            <a:r>
              <a:rPr lang="uk-UA" dirty="0">
                <a:solidFill>
                  <a:srgbClr val="002060"/>
                </a:solidFill>
              </a:rPr>
              <a:t>. </a:t>
            </a:r>
            <a:endParaRPr lang="uk-UA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uk-UA" dirty="0" smtClean="0">
              <a:solidFill>
                <a:srgbClr val="002060"/>
              </a:solidFill>
            </a:endParaRPr>
          </a:p>
          <a:p>
            <a:pPr algn="just"/>
            <a:r>
              <a:rPr lang="uk-UA" dirty="0" smtClean="0">
                <a:solidFill>
                  <a:srgbClr val="7030A0"/>
                </a:solidFill>
              </a:rPr>
              <a:t>Опрацювати </a:t>
            </a:r>
            <a:r>
              <a:rPr lang="uk-UA" dirty="0">
                <a:solidFill>
                  <a:srgbClr val="7030A0"/>
                </a:solidFill>
              </a:rPr>
              <a:t>теоретичний матеріал. Виконати вправу143 .</a:t>
            </a:r>
            <a:endParaRPr lang="ru-RU" dirty="0">
              <a:solidFill>
                <a:srgbClr val="7030A0"/>
              </a:solidFill>
            </a:endParaRPr>
          </a:p>
          <a:p>
            <a:pPr algn="just"/>
            <a:r>
              <a:rPr lang="uk-UA" i="1" dirty="0">
                <a:solidFill>
                  <a:srgbClr val="7030A0"/>
                </a:solidFill>
              </a:rPr>
              <a:t>Індивідуальне завдання.</a:t>
            </a:r>
            <a:r>
              <a:rPr lang="uk-UA" dirty="0">
                <a:solidFill>
                  <a:srgbClr val="7030A0"/>
                </a:solidFill>
              </a:rPr>
              <a:t> Написати  твір-мініатюру з елементами опису природи, використовуючи порівняльні звороти.</a:t>
            </a:r>
            <a:endParaRPr lang="ru-RU" dirty="0">
              <a:solidFill>
                <a:srgbClr val="7030A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/>
              <a:t>			</a:t>
            </a:r>
            <a:r>
              <a:rPr lang="uk-UA" b="1" dirty="0" smtClean="0">
                <a:solidFill>
                  <a:srgbClr val="002060"/>
                </a:solidFill>
              </a:rPr>
              <a:t>Підсумки уроку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uk-UA" b="1" i="1" dirty="0">
                <a:solidFill>
                  <a:srgbClr val="002060"/>
                </a:solidFill>
              </a:rPr>
              <a:t>Гра «Закінчи речення</a:t>
            </a:r>
            <a:r>
              <a:rPr lang="uk-UA" b="1" i="1" dirty="0" smtClean="0">
                <a:solidFill>
                  <a:srgbClr val="002060"/>
                </a:solidFill>
              </a:rPr>
              <a:t>»</a:t>
            </a:r>
            <a:endParaRPr lang="ru-RU" b="1" dirty="0">
              <a:solidFill>
                <a:srgbClr val="002060"/>
              </a:solidFill>
            </a:endParaRPr>
          </a:p>
          <a:p>
            <a:pPr lvl="0" algn="just"/>
            <a:r>
              <a:rPr lang="uk-UA" dirty="0">
                <a:solidFill>
                  <a:srgbClr val="7030A0"/>
                </a:solidFill>
              </a:rPr>
              <a:t> Двоскладне речення має…  </a:t>
            </a:r>
            <a:endParaRPr lang="ru-RU" dirty="0">
              <a:solidFill>
                <a:srgbClr val="7030A0"/>
              </a:solidFill>
            </a:endParaRPr>
          </a:p>
          <a:p>
            <a:pPr lvl="0" algn="just"/>
            <a:r>
              <a:rPr lang="uk-UA" dirty="0">
                <a:solidFill>
                  <a:srgbClr val="7030A0"/>
                </a:solidFill>
              </a:rPr>
              <a:t>За способом вираження присудки бувають …</a:t>
            </a:r>
            <a:endParaRPr lang="ru-RU" dirty="0">
              <a:solidFill>
                <a:srgbClr val="7030A0"/>
              </a:solidFill>
            </a:endParaRPr>
          </a:p>
          <a:p>
            <a:pPr lvl="0" algn="just"/>
            <a:r>
              <a:rPr lang="uk-UA" dirty="0">
                <a:solidFill>
                  <a:srgbClr val="7030A0"/>
                </a:solidFill>
              </a:rPr>
              <a:t>Складений іменний присудок виражається…</a:t>
            </a:r>
            <a:endParaRPr lang="ru-RU" dirty="0">
              <a:solidFill>
                <a:srgbClr val="7030A0"/>
              </a:solidFill>
            </a:endParaRPr>
          </a:p>
          <a:p>
            <a:pPr lvl="0" algn="just"/>
            <a:r>
              <a:rPr lang="uk-UA" dirty="0">
                <a:solidFill>
                  <a:srgbClr val="7030A0"/>
                </a:solidFill>
              </a:rPr>
              <a:t>Додаток може бути виражений…</a:t>
            </a:r>
            <a:endParaRPr lang="ru-RU" dirty="0">
              <a:solidFill>
                <a:srgbClr val="7030A0"/>
              </a:solidFill>
            </a:endParaRPr>
          </a:p>
          <a:p>
            <a:pPr lvl="0" algn="just"/>
            <a:r>
              <a:rPr lang="uk-UA" dirty="0">
                <a:solidFill>
                  <a:srgbClr val="7030A0"/>
                </a:solidFill>
              </a:rPr>
              <a:t>Означення бувають…</a:t>
            </a:r>
            <a:endParaRPr lang="ru-RU" dirty="0">
              <a:solidFill>
                <a:srgbClr val="7030A0"/>
              </a:solidFill>
            </a:endParaRPr>
          </a:p>
          <a:p>
            <a:pPr lvl="0" algn="just"/>
            <a:r>
              <a:rPr lang="uk-UA" dirty="0">
                <a:solidFill>
                  <a:srgbClr val="7030A0"/>
                </a:solidFill>
              </a:rPr>
              <a:t>Обставини за значенням поділяються на такі види: …</a:t>
            </a:r>
            <a:endParaRPr lang="ru-RU" dirty="0">
              <a:solidFill>
                <a:srgbClr val="7030A0"/>
              </a:solidFill>
            </a:endParaRPr>
          </a:p>
          <a:p>
            <a:pPr algn="just"/>
            <a:r>
              <a:rPr lang="uk-UA" dirty="0">
                <a:solidFill>
                  <a:srgbClr val="7030A0"/>
                </a:solidFill>
              </a:rPr>
              <a:t>Порівняльний зворот – це…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		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002060"/>
                </a:solidFill>
              </a:rPr>
              <a:t>Бажаю успіхів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http://www.ladvnau.org.ua/%D1%81%D0%BE%D0%B2%D0%B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643182"/>
            <a:ext cx="5940425" cy="299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</TotalTime>
  <Words>47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7</cp:revision>
  <dcterms:created xsi:type="dcterms:W3CDTF">2016-12-01T20:42:14Z</dcterms:created>
  <dcterms:modified xsi:type="dcterms:W3CDTF">2016-12-01T21:42:34Z</dcterms:modified>
</cp:coreProperties>
</file>