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60" r:id="rId6"/>
    <p:sldId id="263" r:id="rId7"/>
    <p:sldId id="262" r:id="rId8"/>
    <p:sldId id="264" r:id="rId9"/>
    <p:sldId id="265" r:id="rId10"/>
    <p:sldId id="267" r:id="rId11"/>
    <p:sldId id="268" r:id="rId12"/>
    <p:sldId id="269" r:id="rId13"/>
    <p:sldId id="270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456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E1CBF-EC92-4527-8201-EDA06F17EC80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5A68C-10E2-425A-8A91-ADBF810B7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5715039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І. Актуалізація опорних знань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solidFill>
                  <a:srgbClr val="7030A0"/>
                </a:solidFill>
              </a:rPr>
              <a:t>1. Усне повідомлення на лінгвістичну тему «Іменник як частина мови»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uk-UA" i="1" dirty="0" smtClean="0">
                <a:solidFill>
                  <a:srgbClr val="7030A0"/>
                </a:solidFill>
              </a:rPr>
              <a:t>2. Індивідуальна робота на картках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Лінгвістичний експеримент</a:t>
            </a:r>
          </a:p>
          <a:p>
            <a:pPr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Запропонуйте своє пояснення: звідки, на вашу думку, прийшли і що означали імена.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dirty="0" smtClean="0"/>
              <a:t>	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Володимир, Владислав, Мстислав, Ярополк, Ярослав, Богдан, Любомир, </a:t>
            </a:r>
            <a:r>
              <a:rPr lang="uk-UA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Божедар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229600" cy="5840435"/>
          </a:xfrm>
        </p:spPr>
        <p:txBody>
          <a:bodyPr/>
          <a:lstStyle/>
          <a:p>
            <a:pPr algn="ct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Підсумки уроку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Сформулювати правила вживання великої букви у власних назвах.</a:t>
            </a: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яких випадках у власних назвах вживаються лапки?</a:t>
            </a:r>
          </a:p>
          <a:p>
            <a:pPr lvl="0" algn="just">
              <a:buNone/>
            </a:pP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Назвіть астрономічні назви</a:t>
            </a: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501122" cy="64294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err="1" smtClean="0">
                <a:solidFill>
                  <a:srgbClr val="002060"/>
                </a:solidFill>
              </a:rPr>
              <a:t>Бліц-опитування</a:t>
            </a:r>
            <a:endParaRPr lang="ru-RU" sz="4000" dirty="0" smtClean="0">
              <a:solidFill>
                <a:srgbClr val="002060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endParaRPr lang="uk-UA" dirty="0" smtClean="0">
              <a:solidFill>
                <a:srgbClr val="7030A0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uk-UA" sz="3200" dirty="0" smtClean="0">
                <a:solidFill>
                  <a:srgbClr val="7030A0"/>
                </a:solidFill>
              </a:rPr>
              <a:t>Як відрізнити іменники – назви істот від неістот?</a:t>
            </a:r>
            <a:endParaRPr lang="ru-RU" sz="3200" dirty="0" smtClean="0">
              <a:solidFill>
                <a:srgbClr val="7030A0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uk-UA" dirty="0" smtClean="0">
                <a:solidFill>
                  <a:srgbClr val="7030A0"/>
                </a:solidFill>
              </a:rPr>
              <a:t>   Як граматично розрізняються </a:t>
            </a:r>
            <a:r>
              <a:rPr lang="uk-UA" b="1" dirty="0" smtClean="0">
                <a:solidFill>
                  <a:srgbClr val="7030A0"/>
                </a:solidFill>
              </a:rPr>
              <a:t>загальні</a:t>
            </a:r>
            <a:r>
              <a:rPr lang="uk-UA" dirty="0" smtClean="0">
                <a:solidFill>
                  <a:srgbClr val="7030A0"/>
                </a:solidFill>
              </a:rPr>
              <a:t> та </a:t>
            </a:r>
            <a:r>
              <a:rPr lang="uk-UA" b="1" dirty="0" smtClean="0">
                <a:solidFill>
                  <a:srgbClr val="7030A0"/>
                </a:solidFill>
              </a:rPr>
              <a:t>власні </a:t>
            </a:r>
            <a:r>
              <a:rPr lang="uk-UA" dirty="0" smtClean="0">
                <a:solidFill>
                  <a:srgbClr val="7030A0"/>
                </a:solidFill>
              </a:rPr>
              <a:t>назви?</a:t>
            </a:r>
            <a:endParaRPr lang="ru-RU" dirty="0" smtClean="0">
              <a:solidFill>
                <a:srgbClr val="7030A0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uk-UA" dirty="0" smtClean="0">
                <a:solidFill>
                  <a:srgbClr val="7030A0"/>
                </a:solidFill>
              </a:rPr>
              <a:t>Які іменники належать до власних назв?</a:t>
            </a:r>
            <a:endParaRPr lang="ru-RU" dirty="0" smtClean="0">
              <a:solidFill>
                <a:srgbClr val="7030A0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uk-UA" dirty="0" smtClean="0">
                <a:solidFill>
                  <a:srgbClr val="7030A0"/>
                </a:solidFill>
              </a:rPr>
              <a:t>Сформулюйте основні правила написання власних назв.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 algn="ctr">
              <a:buNone/>
            </a:pP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скласти словниковий диктант до вивченої теми – гр. «А»; </a:t>
            </a:r>
          </a:p>
          <a:p>
            <a:pPr algn="just">
              <a:buFont typeface="Wingdings" pitchFamily="2" charset="2"/>
              <a:buChar char="Ø"/>
            </a:pP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користуючись географічною картою, записати географічні назви, які походять від  імені людей або назви рослин чи тварин – гр. «Б».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00052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428992" y="2643182"/>
            <a:ext cx="5357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Бажаю творчого </a:t>
            </a:r>
          </a:p>
          <a:p>
            <a:pPr algn="r">
              <a:buNone/>
            </a:pPr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натхнення та успіхів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отовые Презентации PowerPoint - Мобильные игры: скачай и ра…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1071546"/>
            <a:ext cx="70009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Іменники – назви істот і неістот. Іменники власні й загальні. Велика буква і лапки у власних назвах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28662" y="642918"/>
            <a:ext cx="75009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</a:rPr>
              <a:t>«Згоден? – Не згоден? – Обґрунтуй!»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Дерево, сонце, загін, натовп 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–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</a:rPr>
              <a:t>назви неістот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Домовик, Русалка, покійник, Перун –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</a:rPr>
              <a:t>назви істот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</a:rPr>
              <a:t>.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	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«Кобзар»,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Кобзар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,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кобзар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, «Земля», земле, Земля –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</a:rPr>
              <a:t>написано правильно.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57158" y="857232"/>
            <a:ext cx="843481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</a:rPr>
              <a:t>Розподільний </a:t>
            </a: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</a:rPr>
              <a:t>акродиктант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	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Випишіть у першу колонку назви істот, у другу – неістот.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	Вівчарка, зима, рота, ожеледь, болото, індик, рись, луг, екологія, Ніна, ніч, олень, озеро.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</a:rPr>
              <a:t>	К л ю ч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: перші літери слів складають словосполучення «вірно зроблено».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en-US" b="1" i="1" dirty="0" smtClean="0"/>
              <a:t>			</a:t>
            </a:r>
          </a:p>
          <a:p>
            <a:pPr algn="ctr">
              <a:buNone/>
            </a:pPr>
            <a:endParaRPr lang="en-US" b="1" i="1" dirty="0" smtClean="0"/>
          </a:p>
          <a:p>
            <a:pPr algn="ctr">
              <a:buNone/>
            </a:pP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Розподільний </a:t>
            </a:r>
            <a:r>
              <a:rPr lang="uk-UA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вибірковий </a:t>
            </a: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диктант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uk-UA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текст. Випишіть з нього іменники: спочатку власні назви, а потім – загальні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591185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i="1" dirty="0"/>
              <a:t>	</a:t>
            </a:r>
            <a:r>
              <a:rPr lang="en-US" b="1" i="1" dirty="0" smtClean="0"/>
              <a:t>	</a:t>
            </a:r>
            <a:r>
              <a:rPr lang="en-US" b="1" i="1" dirty="0" smtClean="0">
                <a:solidFill>
                  <a:srgbClr val="002060"/>
                </a:solidFill>
              </a:rPr>
              <a:t>		</a:t>
            </a:r>
          </a:p>
          <a:p>
            <a:pPr>
              <a:buNone/>
            </a:pPr>
            <a:endParaRPr lang="en-US" sz="4100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100" b="1" i="1" dirty="0">
                <a:solidFill>
                  <a:srgbClr val="002060"/>
                </a:solidFill>
              </a:rPr>
              <a:t>	</a:t>
            </a:r>
            <a:r>
              <a:rPr lang="en-US" sz="4100" b="1" i="1" dirty="0" smtClean="0">
                <a:solidFill>
                  <a:srgbClr val="002060"/>
                </a:solidFill>
              </a:rPr>
              <a:t>			</a:t>
            </a:r>
            <a:r>
              <a:rPr lang="uk-UA" sz="4500" b="1" i="1" dirty="0" smtClean="0">
                <a:solidFill>
                  <a:srgbClr val="002060"/>
                </a:solidFill>
              </a:rPr>
              <a:t>Україна</a:t>
            </a:r>
            <a:endParaRPr lang="ru-RU" sz="4500" b="1" dirty="0">
              <a:solidFill>
                <a:srgbClr val="002060"/>
              </a:solidFill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dirty="0" smtClean="0"/>
              <a:t>		</a:t>
            </a:r>
            <a:r>
              <a:rPr lang="uk-UA" sz="3800" b="1" dirty="0" smtClean="0"/>
              <a:t>Якось </a:t>
            </a:r>
            <a:r>
              <a:rPr lang="uk-UA" sz="3800" b="1" dirty="0"/>
              <a:t>раз Василь Олександрович Сухомлинський вибрався на круті схили, що здіймалися над Трускавцем.</a:t>
            </a:r>
            <a:endParaRPr lang="ru-RU" sz="3800" b="1" dirty="0"/>
          </a:p>
          <a:p>
            <a:pPr algn="just">
              <a:lnSpc>
                <a:spcPct val="120000"/>
              </a:lnSpc>
              <a:buNone/>
            </a:pPr>
            <a:r>
              <a:rPr lang="en-US" sz="3800" b="1" dirty="0" smtClean="0"/>
              <a:t>		</a:t>
            </a:r>
            <a:r>
              <a:rPr lang="uk-UA" sz="3800" b="1" dirty="0" smtClean="0"/>
              <a:t>Звідси </a:t>
            </a:r>
            <a:r>
              <a:rPr lang="uk-UA" sz="3800" b="1" dirty="0"/>
              <a:t>далі на схід розкинулась хвиляста рівнина. Чарівне поділля, а ще далі на схід синьоока Волинь. Від Прип’яті до Десни вишумлює Полісся, а далі Київщина… Лісостеп. А ще далі тихі полтавські ріки, що горнуться до Дніпра, і його село Павлиш, за ним степи аж до самої Херсонщини, до синього моря…</a:t>
            </a:r>
            <a:endParaRPr lang="ru-RU" sz="3800" b="1" dirty="0"/>
          </a:p>
          <a:p>
            <a:pPr algn="just">
              <a:lnSpc>
                <a:spcPct val="120000"/>
              </a:lnSpc>
              <a:buNone/>
            </a:pPr>
            <a:r>
              <a:rPr lang="uk-UA" sz="3800" b="1" dirty="0"/>
              <a:t>	</a:t>
            </a:r>
            <a:r>
              <a:rPr lang="en-US" sz="3800" b="1" dirty="0" smtClean="0"/>
              <a:t>	</a:t>
            </a:r>
            <a:r>
              <a:rPr lang="uk-UA" sz="3800" b="1" dirty="0" smtClean="0"/>
              <a:t>Він </a:t>
            </a:r>
            <a:r>
              <a:rPr lang="uk-UA" sz="3800" b="1" dirty="0"/>
              <a:t>бачив усю Україну, бачив своє тихе село і рідну школу серед яблуневого саду на залитому сонцем косогорі (І. Цюпа). </a:t>
            </a:r>
            <a:endParaRPr lang="ru-RU" sz="3800" b="1" dirty="0"/>
          </a:p>
          <a:p>
            <a:pPr algn="just">
              <a:lnSpc>
                <a:spcPct val="120000"/>
              </a:lnSpc>
              <a:buNone/>
            </a:pPr>
            <a:r>
              <a:rPr lang="uk-UA" sz="3800" b="1" dirty="0"/>
              <a:t> </a:t>
            </a:r>
            <a:endParaRPr lang="ru-RU" sz="3800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6269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			</a:t>
            </a:r>
            <a:r>
              <a:rPr lang="uk-UA" b="1" i="1" dirty="0" smtClean="0">
                <a:solidFill>
                  <a:srgbClr val="002060"/>
                </a:solidFill>
              </a:rPr>
              <a:t>Бліц-диктант </a:t>
            </a:r>
            <a:r>
              <a:rPr lang="uk-UA" b="1" i="1" dirty="0">
                <a:solidFill>
                  <a:srgbClr val="002060"/>
                </a:solidFill>
              </a:rPr>
              <a:t>«Знамениті</a:t>
            </a:r>
            <a:r>
              <a:rPr lang="uk-UA" b="1" i="1" dirty="0" smtClean="0">
                <a:solidFill>
                  <a:srgbClr val="002060"/>
                </a:solidFill>
              </a:rPr>
              <a:t>»</a:t>
            </a:r>
            <a:endParaRPr lang="en-US" b="1" i="1" dirty="0">
              <a:solidFill>
                <a:srgbClr val="002060"/>
              </a:solidFill>
            </a:endParaRPr>
          </a:p>
          <a:p>
            <a:pPr algn="just">
              <a:buNone/>
            </a:pPr>
            <a:r>
              <a:rPr lang="uk-UA" dirty="0"/>
              <a:t>1. Президент України. 2. Перший </a:t>
            </a:r>
            <a:r>
              <a:rPr lang="uk-UA" dirty="0" smtClean="0"/>
              <a:t>космонавт</a:t>
            </a:r>
            <a:r>
              <a:rPr lang="en-US" dirty="0" smtClean="0"/>
              <a:t> </a:t>
            </a:r>
            <a:r>
              <a:rPr lang="uk-UA" dirty="0" smtClean="0"/>
              <a:t>незалежної </a:t>
            </a:r>
            <a:r>
              <a:rPr lang="uk-UA" dirty="0"/>
              <a:t>України. 3. Найдавніша пам’ятка культури, присвячена минулому нашої Н-Сіверщини, його князю. 4. Найвідоміші українські боксери. 5. Київська футбольна команда. 6. Найголовніша річка України. 7. Назва районної газети. 8. Назва готелю у місті Н-Сіверському.</a:t>
            </a:r>
            <a:endParaRPr lang="ru-RU" dirty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109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00008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амоконтроль знань</a:t>
            </a:r>
            <a:endParaRPr lang="uk-UA" sz="24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можуть означати іменники – власні назви, заповніть таблицю.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«Що я вже знаю»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271462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Власні іменники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285992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Дійові особи казок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2285992"/>
            <a:ext cx="200026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Прізвища, імена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3214686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4143380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3357562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715140" y="4143380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5286388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29322" y="5286388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>
            <a:stCxn id="6" idx="2"/>
          </p:cNvCxnSpPr>
          <p:nvPr/>
        </p:nvCxnSpPr>
        <p:spPr>
          <a:xfrm rot="5400000">
            <a:off x="2911067" y="2589604"/>
            <a:ext cx="1214446" cy="24646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2357422" y="3214686"/>
            <a:ext cx="214314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>
            <a:off x="2438384" y="2581268"/>
            <a:ext cx="228601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3000364" y="3286124"/>
            <a:ext cx="2000264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5715008" y="2500307"/>
            <a:ext cx="857256" cy="214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286380" y="3214686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143504" y="3214686"/>
            <a:ext cx="150019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6200000" flipH="1">
            <a:off x="4714876" y="3571876"/>
            <a:ext cx="192882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отовые Презентации PowerPoint - Мобильные игры: скачай и ра…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Практикум</a:t>
            </a:r>
          </a:p>
          <a:p>
            <a:pPr algn="ctr">
              <a:buNone/>
            </a:pPr>
            <a:r>
              <a:rPr lang="uk-UA" sz="4400" i="1" dirty="0" smtClean="0">
                <a:solidFill>
                  <a:srgbClr val="0070C0"/>
                </a:solidFill>
              </a:rPr>
              <a:t>   Від поданих слів утворіть клички тварин. Усно складіть з ними словосполучення</a:t>
            </a:r>
            <a:r>
              <a:rPr lang="uk-UA" sz="4400" i="1" dirty="0" smtClean="0"/>
              <a:t>.</a:t>
            </a:r>
            <a:r>
              <a:rPr lang="ru-RU" sz="4400" dirty="0" smtClean="0"/>
              <a:t> </a:t>
            </a:r>
            <a:r>
              <a:rPr lang="uk-UA" sz="4400" dirty="0" smtClean="0"/>
              <a:t>	     </a:t>
            </a:r>
            <a:r>
              <a:rPr lang="uk-UA" sz="4400" dirty="0" smtClean="0">
                <a:solidFill>
                  <a:srgbClr val="7030A0"/>
                </a:solidFill>
              </a:rPr>
              <a:t>Зірка, дружок, смілий, </a:t>
            </a:r>
            <a:r>
              <a:rPr lang="uk-UA" sz="4400" dirty="0" err="1" smtClean="0">
                <a:solidFill>
                  <a:srgbClr val="7030A0"/>
                </a:solidFill>
              </a:rPr>
              <a:t>ласуня</a:t>
            </a:r>
            <a:r>
              <a:rPr lang="uk-UA" sz="4400" dirty="0" smtClean="0">
                <a:solidFill>
                  <a:srgbClr val="7030A0"/>
                </a:solidFill>
              </a:rPr>
              <a:t>, пушок, забіяка, соловей, квітка, тихоня, лиска, вірний.</a:t>
            </a:r>
            <a:endParaRPr lang="ru-RU" sz="44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172</Words>
  <Application>Microsoft Office PowerPoint</Application>
  <PresentationFormat>Экран (4:3)</PresentationFormat>
  <Paragraphs>83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І. Актуалізація опорних знань 1. Усне повідомлення на лінгвістичну тему «Іменник як частина мови» 2. Індивідуальна робота на картках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Іменники – назви істот і неістот. Іменники власні й загальні. Велика буква і лапки у власних назвах </dc:title>
  <dc:creator>XTreme</dc:creator>
  <cp:lastModifiedBy>XTreme</cp:lastModifiedBy>
  <cp:revision>33</cp:revision>
  <dcterms:created xsi:type="dcterms:W3CDTF">2015-11-02T20:33:01Z</dcterms:created>
  <dcterms:modified xsi:type="dcterms:W3CDTF">2015-12-17T19:16:39Z</dcterms:modified>
</cp:coreProperties>
</file>